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69"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971E25D-0821-4B60-A9B5-FA17B50EB481}" type="datetimeFigureOut">
              <a:rPr lang="en-US" smtClean="0"/>
              <a:pPr/>
              <a:t>5/29/2014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3963B93B-E079-4CF0-8AEF-E129D6A330B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71E25D-0821-4B60-A9B5-FA17B50EB481}" type="datetimeFigureOut">
              <a:rPr lang="en-US" smtClean="0"/>
              <a:pPr/>
              <a:t>5/29/2014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63B93B-E079-4CF0-8AEF-E129D6A330B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71E25D-0821-4B60-A9B5-FA17B50EB481}" type="datetimeFigureOut">
              <a:rPr lang="en-US" smtClean="0"/>
              <a:pPr/>
              <a:t>5/29/2014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63B93B-E079-4CF0-8AEF-E129D6A330B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71E25D-0821-4B60-A9B5-FA17B50EB481}" type="datetimeFigureOut">
              <a:rPr lang="en-US" smtClean="0"/>
              <a:pPr/>
              <a:t>5/29/2014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63B93B-E079-4CF0-8AEF-E129D6A330B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971E25D-0821-4B60-A9B5-FA17B50EB481}" type="datetimeFigureOut">
              <a:rPr lang="en-US" smtClean="0"/>
              <a:pPr/>
              <a:t>5/29/2014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63B93B-E079-4CF0-8AEF-E129D6A330B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71E25D-0821-4B60-A9B5-FA17B50EB481}" type="datetimeFigureOut">
              <a:rPr lang="en-US" smtClean="0"/>
              <a:pPr/>
              <a:t>5/29/2014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63B93B-E079-4CF0-8AEF-E129D6A330B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971E25D-0821-4B60-A9B5-FA17B50EB481}" type="datetimeFigureOut">
              <a:rPr lang="en-US" smtClean="0"/>
              <a:pPr/>
              <a:t>5/29/2014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63B93B-E079-4CF0-8AEF-E129D6A330B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71E25D-0821-4B60-A9B5-FA17B50EB481}" type="datetimeFigureOut">
              <a:rPr lang="en-US" smtClean="0"/>
              <a:pPr/>
              <a:t>5/29/2014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63B93B-E079-4CF0-8AEF-E129D6A330B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71E25D-0821-4B60-A9B5-FA17B50EB481}" type="datetimeFigureOut">
              <a:rPr lang="en-US" smtClean="0"/>
              <a:pPr/>
              <a:t>5/29/2014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63B93B-E079-4CF0-8AEF-E129D6A330B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71E25D-0821-4B60-A9B5-FA17B50EB481}" type="datetimeFigureOut">
              <a:rPr lang="en-US" smtClean="0"/>
              <a:pPr/>
              <a:t>5/29/2014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63B93B-E079-4CF0-8AEF-E129D6A330B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71E25D-0821-4B60-A9B5-FA17B50EB481}" type="datetimeFigureOut">
              <a:rPr lang="en-US" smtClean="0"/>
              <a:pPr/>
              <a:t>5/29/2014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3963B93B-E079-4CF0-8AEF-E129D6A330B3}"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971E25D-0821-4B60-A9B5-FA17B50EB481}" type="datetimeFigureOut">
              <a:rPr lang="en-US" smtClean="0"/>
              <a:pPr/>
              <a:t>5/29/2014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963B93B-E079-4CF0-8AEF-E129D6A330B3}"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mailto:Brigid.featherstone@open.ac.uk"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ethic of care in families</a:t>
            </a:r>
            <a:endParaRPr lang="en-GB" dirty="0"/>
          </a:p>
        </p:txBody>
      </p:sp>
      <p:sp>
        <p:nvSpPr>
          <p:cNvPr id="3" name="Subtitle 2"/>
          <p:cNvSpPr>
            <a:spLocks noGrp="1"/>
          </p:cNvSpPr>
          <p:nvPr>
            <p:ph type="subTitle" idx="1"/>
          </p:nvPr>
        </p:nvSpPr>
        <p:spPr/>
        <p:txBody>
          <a:bodyPr/>
          <a:lstStyle/>
          <a:p>
            <a:r>
              <a:rPr lang="en-GB" dirty="0" smtClean="0"/>
              <a:t>Thinking about and working with the ethic of care</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Alternatives</a:t>
            </a:r>
            <a:endParaRPr lang="en-GB" dirty="0"/>
          </a:p>
        </p:txBody>
      </p:sp>
      <p:sp>
        <p:nvSpPr>
          <p:cNvPr id="3" name="Content Placeholder 2"/>
          <p:cNvSpPr>
            <a:spLocks noGrp="1"/>
          </p:cNvSpPr>
          <p:nvPr>
            <p:ph idx="1"/>
          </p:nvPr>
        </p:nvSpPr>
        <p:spPr/>
        <p:txBody>
          <a:bodyPr/>
          <a:lstStyle/>
          <a:p>
            <a:r>
              <a:rPr lang="en-GB" dirty="0" smtClean="0"/>
              <a:t>Domestic violence </a:t>
            </a:r>
          </a:p>
          <a:p>
            <a:r>
              <a:rPr lang="en-GB" dirty="0" smtClean="0"/>
              <a:t>Family Group Conferences </a:t>
            </a:r>
            <a:r>
              <a:rPr lang="en-GB" dirty="0" smtClean="0"/>
              <a:t>are used here with whole family</a:t>
            </a:r>
            <a:endParaRPr lang="en-GB" dirty="0" smtClean="0"/>
          </a:p>
          <a:p>
            <a:r>
              <a:rPr lang="en-GB" dirty="0" smtClean="0"/>
              <a:t>Projects with men: </a:t>
            </a:r>
            <a:r>
              <a:rPr lang="en-GB" dirty="0" smtClean="0"/>
              <a:t>Caring </a:t>
            </a:r>
            <a:r>
              <a:rPr lang="en-GB" dirty="0" smtClean="0"/>
              <a:t>Dads </a:t>
            </a:r>
          </a:p>
          <a:p>
            <a:r>
              <a:rPr lang="en-GB" dirty="0" smtClean="0"/>
              <a:t>Strength to </a:t>
            </a:r>
            <a:r>
              <a:rPr lang="en-GB" dirty="0" smtClean="0"/>
              <a:t>Change</a:t>
            </a:r>
          </a:p>
          <a:p>
            <a:r>
              <a:rPr lang="en-GB" dirty="0" smtClean="0"/>
              <a:t>Lack of integration .....</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Alternatives</a:t>
            </a:r>
            <a:endParaRPr lang="en-GB" dirty="0"/>
          </a:p>
        </p:txBody>
      </p:sp>
      <p:sp>
        <p:nvSpPr>
          <p:cNvPr id="3" name="Content Placeholder 2"/>
          <p:cNvSpPr>
            <a:spLocks noGrp="1"/>
          </p:cNvSpPr>
          <p:nvPr>
            <p:ph idx="1"/>
          </p:nvPr>
        </p:nvSpPr>
        <p:spPr/>
        <p:txBody>
          <a:bodyPr/>
          <a:lstStyle/>
          <a:p>
            <a:r>
              <a:rPr lang="en-GB" dirty="0" smtClean="0"/>
              <a:t>Family Drug and Alcohol Treatment Courts in London and Milton Keynes </a:t>
            </a:r>
          </a:p>
          <a:p>
            <a:r>
              <a:rPr lang="en-GB" dirty="0" smtClean="0"/>
              <a:t>Judge led, multi-disciplinary and within the timescales for the child </a:t>
            </a:r>
          </a:p>
          <a:p>
            <a:r>
              <a:rPr lang="en-GB" dirty="0" smtClean="0"/>
              <a:t>Evaluation very positive – especially good findings about men</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Alternatives</a:t>
            </a:r>
            <a:endParaRPr lang="en-GB" dirty="0"/>
          </a:p>
        </p:txBody>
      </p:sp>
      <p:sp>
        <p:nvSpPr>
          <p:cNvPr id="3" name="Content Placeholder 2"/>
          <p:cNvSpPr>
            <a:spLocks noGrp="1"/>
          </p:cNvSpPr>
          <p:nvPr>
            <p:ph idx="1"/>
          </p:nvPr>
        </p:nvSpPr>
        <p:spPr/>
        <p:txBody>
          <a:bodyPr/>
          <a:lstStyle/>
          <a:p>
            <a:r>
              <a:rPr lang="en-GB" dirty="0" smtClean="0"/>
              <a:t>Signs of Safety </a:t>
            </a:r>
          </a:p>
          <a:p>
            <a:r>
              <a:rPr lang="en-GB" dirty="0" smtClean="0"/>
              <a:t>Motivational Interviewing</a:t>
            </a:r>
          </a:p>
          <a:p>
            <a:r>
              <a:rPr lang="en-GB" dirty="0" smtClean="0"/>
              <a:t>Parents Support and Advocacy Services</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happening?</a:t>
            </a:r>
            <a:endParaRPr lang="en-GB" dirty="0"/>
          </a:p>
        </p:txBody>
      </p:sp>
      <p:sp>
        <p:nvSpPr>
          <p:cNvPr id="3" name="Content Placeholder 2"/>
          <p:cNvSpPr>
            <a:spLocks noGrp="1"/>
          </p:cNvSpPr>
          <p:nvPr>
            <p:ph idx="1"/>
          </p:nvPr>
        </p:nvSpPr>
        <p:spPr/>
        <p:txBody>
          <a:bodyPr/>
          <a:lstStyle/>
          <a:p>
            <a:r>
              <a:rPr lang="en-GB" dirty="0" smtClean="0"/>
              <a:t>Some recognition that practice starts from a deficit position and is too risk saturated</a:t>
            </a:r>
          </a:p>
          <a:p>
            <a:r>
              <a:rPr lang="en-GB" dirty="0" smtClean="0"/>
              <a:t>Thus trust and engagement are too difficult </a:t>
            </a:r>
          </a:p>
          <a:p>
            <a:r>
              <a:rPr lang="en-GB" dirty="0" smtClean="0"/>
              <a:t>We need a different paradigm  rooted not just in techniques but in respect and a recognition of the difficulties of caring in an unequal society and that our services can </a:t>
            </a:r>
            <a:r>
              <a:rPr lang="en-GB" dirty="0" smtClean="0"/>
              <a:t>compound stigma and shame and become </a:t>
            </a:r>
            <a:r>
              <a:rPr lang="en-GB" dirty="0" smtClean="0"/>
              <a:t>part of the problem</a:t>
            </a:r>
          </a:p>
          <a:p>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idx="4294967295"/>
          </p:nvPr>
        </p:nvSpPr>
        <p:spPr/>
        <p:txBody>
          <a:bodyPr/>
          <a:lstStyle/>
          <a:p>
            <a:endParaRPr lang="en-GB" smtClean="0"/>
          </a:p>
        </p:txBody>
      </p:sp>
      <p:pic>
        <p:nvPicPr>
          <p:cNvPr id="39939" name="Picture 2" descr="C:\Users\Brigid\Documents\Book Sept 2013\41FNrmwFbvL.jpg"/>
          <p:cNvPicPr>
            <a:picLocks noGrp="1" noChangeAspect="1" noChangeArrowheads="1"/>
          </p:cNvPicPr>
          <p:nvPr>
            <p:ph idx="4294967295"/>
          </p:nvPr>
        </p:nvPicPr>
        <p:blipFill>
          <a:blip r:embed="rId2"/>
          <a:srcRect/>
          <a:stretch>
            <a:fillRect/>
          </a:stretch>
        </p:blipFill>
        <p:spPr>
          <a:xfrm>
            <a:off x="0" y="0"/>
            <a:ext cx="9144000" cy="68580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hlinkClick r:id="rId2"/>
              </a:rPr>
              <a:t>Brigid.featherstone@open.ac.uk</a:t>
            </a:r>
            <a:r>
              <a:rPr lang="en-GB" dirty="0" smtClean="0"/>
              <a:t> </a:t>
            </a:r>
          </a:p>
          <a:p>
            <a:r>
              <a:rPr lang="en-GB" dirty="0" smtClean="0"/>
              <a:t>www.open.ac.uk</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sz="quarter" idx="1"/>
          </p:nvPr>
        </p:nvSpPr>
        <p:spPr/>
        <p:txBody>
          <a:bodyPr>
            <a:normAutofit fontScale="92500" lnSpcReduction="20000"/>
          </a:bodyPr>
          <a:lstStyle/>
          <a:p>
            <a:r>
              <a:rPr lang="en-US" dirty="0" err="1" smtClean="0"/>
              <a:t>Bywaters</a:t>
            </a:r>
            <a:r>
              <a:rPr lang="en-US" dirty="0" smtClean="0"/>
              <a:t>, P (forthcoming</a:t>
            </a:r>
            <a:r>
              <a:rPr lang="en-US" b="1" dirty="0" smtClean="0"/>
              <a:t>) '</a:t>
            </a:r>
            <a:r>
              <a:rPr lang="en-US" dirty="0" smtClean="0"/>
              <a:t>Inequalities in child welfare: towards a new policy, research and action agenda', </a:t>
            </a:r>
            <a:r>
              <a:rPr lang="en-US" i="1" dirty="0" smtClean="0"/>
              <a:t>British Journal of Social Work.</a:t>
            </a:r>
            <a:endParaRPr lang="en-GB" b="1" dirty="0" smtClean="0"/>
          </a:p>
          <a:p>
            <a:r>
              <a:rPr lang="en-GB" dirty="0" err="1" smtClean="0"/>
              <a:t>Cosser</a:t>
            </a:r>
            <a:r>
              <a:rPr lang="en-GB" dirty="0" smtClean="0"/>
              <a:t>, J., Brandon, M. and Jordon, P. (2011) </a:t>
            </a:r>
            <a:r>
              <a:rPr lang="en-GB" i="1" dirty="0" smtClean="0"/>
              <a:t>Don’t Make Assumptions: Children’s Experiences of the Child Protection System and Messages for Change, </a:t>
            </a:r>
            <a:r>
              <a:rPr lang="en-GB" dirty="0" smtClean="0"/>
              <a:t>London: Office of the Children’s Commissioner.</a:t>
            </a:r>
          </a:p>
          <a:p>
            <a:r>
              <a:rPr lang="en-GB" dirty="0" smtClean="0"/>
              <a:t>Featherstone, B. (2009) </a:t>
            </a:r>
            <a:r>
              <a:rPr lang="en-GB" i="1" dirty="0" smtClean="0"/>
              <a:t>Contemporary Fathering: Theory, Policy and Practice</a:t>
            </a:r>
            <a:r>
              <a:rPr lang="en-GB" dirty="0" smtClean="0"/>
              <a:t>, Bristol: The Policy Press. </a:t>
            </a:r>
          </a:p>
          <a:p>
            <a:r>
              <a:rPr lang="en-GB" dirty="0" smtClean="0"/>
              <a:t>Featherstone, B., Fraser C., Ashley, C. and </a:t>
            </a:r>
            <a:r>
              <a:rPr lang="en-GB" dirty="0" err="1" smtClean="0"/>
              <a:t>Ledward</a:t>
            </a:r>
            <a:r>
              <a:rPr lang="en-GB" dirty="0" smtClean="0"/>
              <a:t> P. (2011) ‘Advocacy for parents and carers involved with children’s services: making a difference to working in partnership? </a:t>
            </a:r>
            <a:r>
              <a:rPr lang="en-GB" i="1" dirty="0" smtClean="0"/>
              <a:t>Child and Family Social Work, </a:t>
            </a:r>
            <a:r>
              <a:rPr lang="en-GB" dirty="0" err="1" smtClean="0"/>
              <a:t>vol</a:t>
            </a:r>
            <a:r>
              <a:rPr lang="en-GB" dirty="0" smtClean="0"/>
              <a:t> 16, no 3, pp 266-75</a:t>
            </a:r>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a:bodyPr>
          <a:lstStyle/>
          <a:p>
            <a:r>
              <a:rPr lang="en-GB" dirty="0" smtClean="0"/>
              <a:t>Featherstone, B. and Fraser, C. (2012) ‘“I’m just a mother: they’re all professionals”: Advocacy for Parents as an Aid to Parental Engagement’, </a:t>
            </a:r>
            <a:r>
              <a:rPr lang="en-GB" i="1" dirty="0" smtClean="0"/>
              <a:t>Child and Family Social Work, </a:t>
            </a:r>
            <a:r>
              <a:rPr lang="en-GB" dirty="0" err="1" smtClean="0"/>
              <a:t>vol</a:t>
            </a:r>
            <a:r>
              <a:rPr lang="en-GB" i="1" dirty="0" smtClean="0"/>
              <a:t> </a:t>
            </a:r>
            <a:r>
              <a:rPr lang="en-GB" dirty="0" smtClean="0"/>
              <a:t>17, no 2, pp 244-53</a:t>
            </a:r>
          </a:p>
          <a:p>
            <a:r>
              <a:rPr lang="en-GB" dirty="0" smtClean="0"/>
              <a:t>Frost, P. and </a:t>
            </a:r>
            <a:r>
              <a:rPr lang="en-GB" dirty="0" err="1" smtClean="0"/>
              <a:t>Hoggett</a:t>
            </a:r>
            <a:r>
              <a:rPr lang="en-GB" dirty="0" smtClean="0"/>
              <a:t>, P. (2008) ‘Human Agency and Social Suffering’, </a:t>
            </a:r>
            <a:r>
              <a:rPr lang="en-GB" i="1" dirty="0" smtClean="0"/>
              <a:t>Critical Social Policy</a:t>
            </a:r>
            <a:r>
              <a:rPr lang="en-GB" dirty="0" smtClean="0"/>
              <a:t>, </a:t>
            </a:r>
            <a:r>
              <a:rPr lang="en-GB" dirty="0" err="1" smtClean="0"/>
              <a:t>vol</a:t>
            </a:r>
            <a:r>
              <a:rPr lang="en-GB" dirty="0" smtClean="0"/>
              <a:t> 28, no 4, pp 438-60.</a:t>
            </a:r>
          </a:p>
          <a:p>
            <a:r>
              <a:rPr lang="en-GB" dirty="0" smtClean="0"/>
              <a:t>Gilbert, N., Parton, N. and </a:t>
            </a:r>
            <a:r>
              <a:rPr lang="en-GB" dirty="0" err="1" smtClean="0"/>
              <a:t>Skiveness</a:t>
            </a:r>
            <a:r>
              <a:rPr lang="en-GB" dirty="0" smtClean="0"/>
              <a:t>, M. (2011) ‘Changing Patterns of Responses and Emerging Orientations’ in N. Gilbert, N. Parton and M. </a:t>
            </a:r>
            <a:r>
              <a:rPr lang="en-GB" dirty="0" err="1" smtClean="0"/>
              <a:t>Skiveness</a:t>
            </a:r>
            <a:r>
              <a:rPr lang="en-GB" dirty="0" smtClean="0"/>
              <a:t> (</a:t>
            </a:r>
            <a:r>
              <a:rPr lang="en-GB" dirty="0" err="1" smtClean="0"/>
              <a:t>eds</a:t>
            </a:r>
            <a:r>
              <a:rPr lang="en-GB" dirty="0" smtClean="0"/>
              <a:t>) </a:t>
            </a:r>
            <a:r>
              <a:rPr lang="en-GB" i="1" dirty="0" smtClean="0"/>
              <a:t>Child Protection Systems: International Trends and Orientations</a:t>
            </a:r>
            <a:r>
              <a:rPr lang="en-GB" dirty="0" smtClean="0"/>
              <a:t>, Oxford University Press: Oxford.  </a:t>
            </a:r>
          </a:p>
          <a:p>
            <a:endParaRPr lang="en-GB" dirty="0" smtClean="0"/>
          </a:p>
          <a:p>
            <a:endParaRPr lang="en-GB" dirty="0" smtClean="0"/>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r>
              <a:rPr lang="en-US" dirty="0" smtClean="0"/>
              <a:t>Hooper, C-A., </a:t>
            </a:r>
            <a:r>
              <a:rPr lang="en-US" dirty="0" err="1" smtClean="0"/>
              <a:t>Gorin</a:t>
            </a:r>
            <a:r>
              <a:rPr lang="en-US" dirty="0" smtClean="0"/>
              <a:t>, S., Cabral, C. and Dyson, C. (2007) </a:t>
            </a:r>
            <a:r>
              <a:rPr lang="en-US" i="1" dirty="0" smtClean="0"/>
              <a:t>Living with Hardship 24/7: The diverse experiences of families in poverty in England</a:t>
            </a:r>
            <a:r>
              <a:rPr lang="en-US" dirty="0" smtClean="0"/>
              <a:t>, London: The Frank </a:t>
            </a:r>
            <a:r>
              <a:rPr lang="en-US" dirty="0" err="1" smtClean="0"/>
              <a:t>Buttle</a:t>
            </a:r>
            <a:r>
              <a:rPr lang="en-US" dirty="0" smtClean="0"/>
              <a:t> Trust.</a:t>
            </a:r>
            <a:endParaRPr lang="en-GB" dirty="0" smtClean="0"/>
          </a:p>
          <a:p>
            <a:r>
              <a:rPr lang="en-GB" dirty="0" err="1" smtClean="0"/>
              <a:t>Lonne</a:t>
            </a:r>
            <a:r>
              <a:rPr lang="en-GB" dirty="0" smtClean="0"/>
              <a:t>, B., Parton, N., Thomson, J. and Harries, M. (2009) </a:t>
            </a:r>
            <a:r>
              <a:rPr lang="en-GB" i="1" dirty="0" smtClean="0"/>
              <a:t>Reforming Child Protection</a:t>
            </a:r>
            <a:r>
              <a:rPr lang="en-GB" dirty="0" smtClean="0"/>
              <a:t>, London: </a:t>
            </a:r>
            <a:r>
              <a:rPr lang="en-GB" dirty="0" err="1" smtClean="0"/>
              <a:t>Routledge</a:t>
            </a:r>
            <a:endParaRPr lang="en-GB" dirty="0" smtClean="0"/>
          </a:p>
          <a:p>
            <a:r>
              <a:rPr lang="en-GB" dirty="0" smtClean="0"/>
              <a:t>Wilkinson, R. and Pickett, K. (2009) </a:t>
            </a:r>
            <a:r>
              <a:rPr lang="en-GB" i="1" dirty="0" smtClean="0"/>
              <a:t>The Spirit Level: Why more equal societies always do better, </a:t>
            </a:r>
            <a:r>
              <a:rPr lang="en-GB" dirty="0" smtClean="0"/>
              <a:t>London: Penguin.</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 ethic of care?</a:t>
            </a:r>
            <a:endParaRPr lang="en-GB" dirty="0"/>
          </a:p>
        </p:txBody>
      </p:sp>
      <p:sp>
        <p:nvSpPr>
          <p:cNvPr id="3" name="Content Placeholder 2"/>
          <p:cNvSpPr>
            <a:spLocks noGrp="1"/>
          </p:cNvSpPr>
          <p:nvPr>
            <p:ph idx="1"/>
          </p:nvPr>
        </p:nvSpPr>
        <p:spPr/>
        <p:txBody>
          <a:bodyPr/>
          <a:lstStyle/>
          <a:p>
            <a:r>
              <a:rPr lang="en-GB" dirty="0" smtClean="0"/>
              <a:t>It has its origins in diverse disciplines such as  psychology and  moral philosophy </a:t>
            </a:r>
          </a:p>
          <a:p>
            <a:r>
              <a:rPr lang="en-GB" dirty="0" smtClean="0"/>
              <a:t>In recent decades it has been taken on board by political theorists and feminists in particular when thinking about social policy </a:t>
            </a:r>
          </a:p>
          <a:p>
            <a:r>
              <a:rPr lang="en-GB" dirty="0" smtClean="0"/>
              <a:t>It is underdeveloped in social work but has been applied to thinking about practices in families and social work practices</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 ethics of care?</a:t>
            </a:r>
            <a:endParaRPr lang="en-GB" dirty="0"/>
          </a:p>
        </p:txBody>
      </p:sp>
      <p:sp>
        <p:nvSpPr>
          <p:cNvPr id="3" name="Content Placeholder 2"/>
          <p:cNvSpPr>
            <a:spLocks noGrp="1"/>
          </p:cNvSpPr>
          <p:nvPr>
            <p:ph idx="1"/>
          </p:nvPr>
        </p:nvSpPr>
        <p:spPr/>
        <p:txBody>
          <a:bodyPr>
            <a:normAutofit lnSpcReduction="10000"/>
          </a:bodyPr>
          <a:lstStyle/>
          <a:p>
            <a:r>
              <a:rPr lang="en-GB" dirty="0" smtClean="0"/>
              <a:t>It celebrates our interdependence as human beings - we all need care at different points of the life cycle and in different ways  </a:t>
            </a:r>
          </a:p>
          <a:p>
            <a:r>
              <a:rPr lang="en-GB" dirty="0" smtClean="0"/>
              <a:t>It argues for  a different value system in society so that care is recognised and supported properly</a:t>
            </a:r>
          </a:p>
          <a:p>
            <a:r>
              <a:rPr lang="en-GB" dirty="0" smtClean="0"/>
              <a:t>It seeks to render care visible and links it to citizenship </a:t>
            </a:r>
          </a:p>
          <a:p>
            <a:r>
              <a:rPr lang="en-GB" dirty="0" smtClean="0"/>
              <a:t>In families it is interested in everyday practices and meanings and seeks to understand these rather than to dismiss or judge them</a:t>
            </a:r>
          </a:p>
          <a:p>
            <a:r>
              <a:rPr lang="en-GB" dirty="0" smtClean="0"/>
              <a:t>Thus it is critical of contemporary social work practices that seek to assign meanings </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It is concerned to render care visible and the ethic of care that is visible in the most deprived families and communities but is also being used to understand why care might be difficult or compromised </a:t>
            </a:r>
          </a:p>
          <a:p>
            <a:pPr>
              <a:buNone/>
            </a:pPr>
            <a:r>
              <a:rPr lang="en-GB" dirty="0" smtClean="0"/>
              <a:t> Why might this happen for children and young people?</a:t>
            </a:r>
          </a:p>
          <a:p>
            <a:pPr>
              <a:buNone/>
            </a:pPr>
            <a:r>
              <a:rPr lang="en-GB" dirty="0" smtClean="0"/>
              <a:t>Research suggests the following: </a:t>
            </a:r>
          </a:p>
          <a:p>
            <a:pPr>
              <a:buNone/>
            </a:pPr>
            <a:r>
              <a:rPr lang="en-GB" dirty="0" smtClean="0"/>
              <a:t>Poverty and inequality </a:t>
            </a:r>
          </a:p>
          <a:p>
            <a:pPr>
              <a:buNone/>
            </a:pPr>
            <a:r>
              <a:rPr lang="en-GB" dirty="0" smtClean="0"/>
              <a:t>Domestic violence, drug and alcohol issues and mental health</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Poverty and inequality</a:t>
            </a:r>
            <a:endParaRPr lang="en-GB" dirty="0"/>
          </a:p>
        </p:txBody>
      </p:sp>
      <p:sp>
        <p:nvSpPr>
          <p:cNvPr id="5" name="Content Placeholder 4"/>
          <p:cNvSpPr>
            <a:spLocks noGrp="1"/>
          </p:cNvSpPr>
          <p:nvPr>
            <p:ph idx="1"/>
          </p:nvPr>
        </p:nvSpPr>
        <p:spPr/>
        <p:txBody>
          <a:bodyPr>
            <a:normAutofit lnSpcReduction="10000"/>
          </a:bodyPr>
          <a:lstStyle/>
          <a:p>
            <a:r>
              <a:rPr lang="en-GB" dirty="0" smtClean="0"/>
              <a:t>These are linked but not the same </a:t>
            </a:r>
          </a:p>
          <a:p>
            <a:r>
              <a:rPr lang="en-GB" dirty="0" smtClean="0"/>
              <a:t>Poverty does not cause bad parenting but makes good parenting harder </a:t>
            </a:r>
          </a:p>
          <a:p>
            <a:r>
              <a:rPr lang="en-GB" dirty="0" smtClean="0"/>
              <a:t>Key issues are lack of social support and cumulative trauma  </a:t>
            </a:r>
          </a:p>
          <a:p>
            <a:r>
              <a:rPr lang="en-GB" dirty="0" smtClean="0"/>
              <a:t>Inequality – huge research evidence on how more unequal societies are societies with greater social problems and where trust is less evident between different groups – less social solidarity – affects everyone including social workers </a:t>
            </a:r>
            <a:r>
              <a:rPr lang="en-GB" smtClean="0"/>
              <a:t>and </a:t>
            </a:r>
            <a:r>
              <a:rPr lang="en-GB" smtClean="0"/>
              <a:t>families- SHAME </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Those who come into the child protection system are from the most deprived parts of the society </a:t>
            </a:r>
          </a:p>
          <a:p>
            <a:r>
              <a:rPr lang="en-GB" dirty="0" smtClean="0"/>
              <a:t>Eight times more likely to be in care if you come from one area than from a richer area (</a:t>
            </a:r>
            <a:r>
              <a:rPr lang="en-GB" dirty="0" err="1" smtClean="0"/>
              <a:t>Bywaters</a:t>
            </a:r>
            <a:r>
              <a:rPr lang="en-GB" dirty="0" smtClean="0"/>
              <a:t> et al, forthcoming)</a:t>
            </a:r>
          </a:p>
          <a:p>
            <a:r>
              <a:rPr lang="en-GB" dirty="0" smtClean="0"/>
              <a:t>Thus as Aboriginal and first national people have pointed out, there are very important issues of social justice to be addressed</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‘toxic trio’ </a:t>
            </a:r>
            <a:endParaRPr lang="en-GB" dirty="0"/>
          </a:p>
        </p:txBody>
      </p:sp>
      <p:sp>
        <p:nvSpPr>
          <p:cNvPr id="3" name="Content Placeholder 2"/>
          <p:cNvSpPr>
            <a:spLocks noGrp="1"/>
          </p:cNvSpPr>
          <p:nvPr>
            <p:ph idx="1"/>
          </p:nvPr>
        </p:nvSpPr>
        <p:spPr/>
        <p:txBody>
          <a:bodyPr/>
          <a:lstStyle/>
          <a:p>
            <a:r>
              <a:rPr lang="en-GB" dirty="0" smtClean="0"/>
              <a:t>Domestic violence </a:t>
            </a:r>
          </a:p>
          <a:p>
            <a:r>
              <a:rPr lang="en-GB" dirty="0" smtClean="0"/>
              <a:t>Mental health </a:t>
            </a:r>
          </a:p>
          <a:p>
            <a:r>
              <a:rPr lang="en-GB" dirty="0" smtClean="0"/>
              <a:t>Drug and alcohol issues </a:t>
            </a:r>
          </a:p>
          <a:p>
            <a:r>
              <a:rPr lang="en-GB" dirty="0" smtClean="0"/>
              <a:t>However, we need to understand these from the bottom up rather see them as categories of risk simply </a:t>
            </a:r>
          </a:p>
          <a:p>
            <a:r>
              <a:rPr lang="en-GB" dirty="0" smtClean="0"/>
              <a:t>That serves to obscure the people and their practices and the meanings they attach to them</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Social work practices with families </a:t>
            </a:r>
            <a:endParaRPr lang="en-GB" dirty="0"/>
          </a:p>
        </p:txBody>
      </p:sp>
      <p:sp>
        <p:nvSpPr>
          <p:cNvPr id="3" name="Content Placeholder 2"/>
          <p:cNvSpPr>
            <a:spLocks noGrp="1"/>
          </p:cNvSpPr>
          <p:nvPr>
            <p:ph idx="1"/>
          </p:nvPr>
        </p:nvSpPr>
        <p:spPr/>
        <p:txBody>
          <a:bodyPr/>
          <a:lstStyle/>
          <a:p>
            <a:r>
              <a:rPr lang="en-GB" dirty="0" smtClean="0"/>
              <a:t>Much of our practices are very authoritarian and short –term – not holistic </a:t>
            </a:r>
          </a:p>
          <a:p>
            <a:r>
              <a:rPr lang="en-GB" dirty="0" smtClean="0"/>
              <a:t>They are very gendered – focus is on mothers </a:t>
            </a:r>
          </a:p>
          <a:p>
            <a:r>
              <a:rPr lang="en-GB" dirty="0" smtClean="0"/>
              <a:t>Example – Jenny’s story of domestic violence</a:t>
            </a:r>
          </a:p>
          <a:p>
            <a:r>
              <a:rPr lang="en-GB" dirty="0" smtClean="0"/>
              <a:t>Risk is individualised</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Alternatives</a:t>
            </a:r>
            <a:endParaRPr lang="en-GB" dirty="0"/>
          </a:p>
        </p:txBody>
      </p:sp>
      <p:sp>
        <p:nvSpPr>
          <p:cNvPr id="3" name="Content Placeholder 2"/>
          <p:cNvSpPr>
            <a:spLocks noGrp="1"/>
          </p:cNvSpPr>
          <p:nvPr>
            <p:ph idx="1"/>
          </p:nvPr>
        </p:nvSpPr>
        <p:spPr/>
        <p:txBody>
          <a:bodyPr>
            <a:normAutofit lnSpcReduction="10000"/>
          </a:bodyPr>
          <a:lstStyle/>
          <a:p>
            <a:r>
              <a:rPr lang="en-GB" dirty="0" smtClean="0"/>
              <a:t>Family Group Conferences </a:t>
            </a:r>
          </a:p>
          <a:p>
            <a:r>
              <a:rPr lang="en-GB" dirty="0" smtClean="0"/>
              <a:t>These come from the MAORI tradition </a:t>
            </a:r>
          </a:p>
          <a:p>
            <a:r>
              <a:rPr lang="en-GB" dirty="0" smtClean="0"/>
              <a:t>Their concern was that too many of their children were being lost from their communities </a:t>
            </a:r>
          </a:p>
          <a:p>
            <a:r>
              <a:rPr lang="en-GB" dirty="0" smtClean="0"/>
              <a:t>Social work practices did not work with their traditions and strengths </a:t>
            </a:r>
          </a:p>
          <a:p>
            <a:r>
              <a:rPr lang="en-GB" dirty="0" smtClean="0"/>
              <a:t>These are now used across the world – </a:t>
            </a:r>
            <a:endParaRPr lang="en-GB" dirty="0" smtClean="0"/>
          </a:p>
          <a:p>
            <a:r>
              <a:rPr lang="en-GB" dirty="0" smtClean="0"/>
              <a:t>Lots of evidence about process and </a:t>
            </a:r>
            <a:r>
              <a:rPr lang="en-GB" dirty="0" smtClean="0"/>
              <a:t>effectiveness</a:t>
            </a:r>
          </a:p>
          <a:p>
            <a:r>
              <a:rPr lang="en-GB" dirty="0" smtClean="0"/>
              <a:t>One finding is that men do attend more than traditional processes</a:t>
            </a:r>
            <a:r>
              <a:rPr lang="en-GB" dirty="0" smtClean="0"/>
              <a:t> </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TotalTime>
  <Words>1023</Words>
  <Application>Microsoft Office PowerPoint</Application>
  <PresentationFormat>On-screen Show (4:3)</PresentationFormat>
  <Paragraphs>76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The ethic of care in families</vt:lpstr>
      <vt:lpstr>What is the ethic of care?</vt:lpstr>
      <vt:lpstr>What is the ethics of care?</vt:lpstr>
      <vt:lpstr>Slide 4</vt:lpstr>
      <vt:lpstr>Poverty and inequality</vt:lpstr>
      <vt:lpstr>Slide 6</vt:lpstr>
      <vt:lpstr>The ‘toxic trio’ </vt:lpstr>
      <vt:lpstr>Social work practices with families </vt:lpstr>
      <vt:lpstr>Alternatives</vt:lpstr>
      <vt:lpstr>Alternatives</vt:lpstr>
      <vt:lpstr>Alternatives</vt:lpstr>
      <vt:lpstr>Alternatives</vt:lpstr>
      <vt:lpstr>What is happening?</vt:lpstr>
      <vt:lpstr>Slide 14</vt:lpstr>
      <vt:lpstr>Slide 15</vt:lpstr>
      <vt:lpstr>References</vt:lpstr>
      <vt:lpstr>Slide 17</vt:lpstr>
      <vt:lpstr>Slide 18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ethic of care in families</dc:title>
  <dc:creator>Brigid</dc:creator>
  <cp:lastModifiedBy>Brigid</cp:lastModifiedBy>
  <cp:revision>8</cp:revision>
  <dcterms:created xsi:type="dcterms:W3CDTF">2014-05-29T01:35:34Z</dcterms:created>
  <dcterms:modified xsi:type="dcterms:W3CDTF">2014-05-29T15:11:44Z</dcterms:modified>
</cp:coreProperties>
</file>